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33"/>
  </p:notesMasterIdLst>
  <p:sldIdLst>
    <p:sldId id="418" r:id="rId2"/>
    <p:sldId id="444" r:id="rId3"/>
    <p:sldId id="425" r:id="rId4"/>
    <p:sldId id="443" r:id="rId5"/>
    <p:sldId id="426" r:id="rId6"/>
    <p:sldId id="441" r:id="rId7"/>
    <p:sldId id="442" r:id="rId8"/>
    <p:sldId id="449" r:id="rId9"/>
    <p:sldId id="448" r:id="rId10"/>
    <p:sldId id="428" r:id="rId11"/>
    <p:sldId id="445" r:id="rId12"/>
    <p:sldId id="429" r:id="rId13"/>
    <p:sldId id="430" r:id="rId14"/>
    <p:sldId id="433" r:id="rId15"/>
    <p:sldId id="435" r:id="rId16"/>
    <p:sldId id="434" r:id="rId17"/>
    <p:sldId id="387" r:id="rId18"/>
    <p:sldId id="427" r:id="rId19"/>
    <p:sldId id="388" r:id="rId20"/>
    <p:sldId id="438" r:id="rId21"/>
    <p:sldId id="440" r:id="rId22"/>
    <p:sldId id="389" r:id="rId23"/>
    <p:sldId id="400" r:id="rId24"/>
    <p:sldId id="439" r:id="rId25"/>
    <p:sldId id="402" r:id="rId26"/>
    <p:sldId id="447" r:id="rId27"/>
    <p:sldId id="412" r:id="rId28"/>
    <p:sldId id="413" r:id="rId29"/>
    <p:sldId id="414" r:id="rId30"/>
    <p:sldId id="415" r:id="rId31"/>
    <p:sldId id="416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6289" autoAdjust="0"/>
  </p:normalViewPr>
  <p:slideViewPr>
    <p:cSldViewPr>
      <p:cViewPr varScale="1">
        <p:scale>
          <a:sx n="96" d="100"/>
          <a:sy n="96" d="100"/>
        </p:scale>
        <p:origin x="20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C8E6021-1362-491D-9FD8-2FE8447146D4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EE2AC0F-69BA-40B2-84D2-A7A43EA1CF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1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7B12462-D461-EE3B-C399-E4ECC75D5255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15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14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6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4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5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3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53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5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6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1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53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7522-72BD-488B-8DFC-BE8D944F5E0E}" type="datetimeFigureOut">
              <a:rPr lang="ru-RU" smtClean="0"/>
              <a:pPr/>
              <a:t>14.01.2025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956987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swallow7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berezkadol.wixsite.com/website&amp;cc_key=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odarendeti73" TargetMode="External"/><Relationship Id="rId5" Type="http://schemas.openxmlformats.org/officeDocument/2006/relationships/hyperlink" Target="https://vk.com/odarendeti73" TargetMode="External"/><Relationship Id="rId4" Type="http://schemas.openxmlformats.org/officeDocument/2006/relationships/hyperlink" Target="http://odarendeti73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ima-9@mail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73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smartcamp73" TargetMode="External"/><Relationship Id="rId5" Type="http://schemas.openxmlformats.org/officeDocument/2006/relationships/hyperlink" Target="http://lagermatrosova.ru/" TargetMode="External"/><Relationship Id="rId4" Type="http://schemas.openxmlformats.org/officeDocument/2006/relationships/hyperlink" Target="mailto:camp@ulsmart.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amp@ulsmart.ru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hyperlink" Target="https://vk.com/smartcamp73" TargetMode="External"/><Relationship Id="rId4" Type="http://schemas.openxmlformats.org/officeDocument/2006/relationships/hyperlink" Target="http://lagermatrosova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7.png"/><Relationship Id="rId4" Type="http://schemas.openxmlformats.org/officeDocument/2006/relationships/hyperlink" Target="https://vk.com/public20956987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unost_dd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http://unost73.ru/img-llinks/director1.jpg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right_school7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4;&#1077;&#1090;&#1083;&#1103;&#1095;&#1086;&#1082;-&#1091;&#1083;&#1100;&#1103;&#1085;&#1086;&#1074;&#1089;&#1082;.&#1088;&#1092;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 clean white background with rainbow-colored squares scattered in a grid pattern, creating a modern and vibrant geometric desig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5535" y="1628800"/>
            <a:ext cx="8352928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                                                                                       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ОТДЫХА ДЕТЕЙ                                             И ИХ ОЗДОРОВЛЕНИЯ,                                                       РАСПОЛОЖЕННЫХ НА ТЕРРИТОРИИ УЛЬЯНОВСКОЙ ОБЛАСТИ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2025 год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3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260649"/>
            <a:ext cx="5112568" cy="63711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21109"/>
              </p:ext>
            </p:extLst>
          </p:nvPr>
        </p:nvGraphicFramePr>
        <p:xfrm>
          <a:off x="3959932" y="337288"/>
          <a:ext cx="4752528" cy="6217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3324013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«Лето героев»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35 845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«Слава героям – Первые помнят»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35 845,00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«Наследники Победы»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«Волшебное лето Памяти и Славы»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52331"/>
              </p:ext>
            </p:extLst>
          </p:nvPr>
        </p:nvGraphicFramePr>
        <p:xfrm>
          <a:off x="231271" y="260648"/>
          <a:ext cx="3404625" cy="4599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4625">
                  <a:extLst>
                    <a:ext uri="{9D8B030D-6E8A-4147-A177-3AD203B41FA5}">
                      <a16:colId xmlns:a16="http://schemas.microsoft.com/office/drawing/2014/main" val="4080662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2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Оздоровительный детский лагерь «Жемчужина»               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8(84247)2-34-43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6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zhemchuzhina2021@yandex.ru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olga.gobuzova@mail.ru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https://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je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.3dn.ru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86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Новицкий  Александр Викторович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8-999-769-19-33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23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111640"/>
                  </a:ext>
                </a:extLst>
              </a:tr>
            </a:tbl>
          </a:graphicData>
        </a:graphic>
      </p:graphicFrame>
      <p:pic>
        <p:nvPicPr>
          <p:cNvPr id="13" name="Рисунок 12" descr="https://i.incamp.ru/u/1/160/zhemchuzhina-2349-59-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872" y="260648"/>
            <a:ext cx="2161672" cy="96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7112"/>
            <a:ext cx="1656024" cy="2170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3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4169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82035"/>
              </p:ext>
            </p:extLst>
          </p:nvPr>
        </p:nvGraphicFramePr>
        <p:xfrm>
          <a:off x="3959932" y="379601"/>
          <a:ext cx="4752528" cy="603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515942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35 500,00 руб.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патриоты»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патриоты»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22.07.2025 – 11.08.2025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патриоты»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14.08.2025 – 23.08.2025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16 904,76 руб.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8 900,64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спорта к патриотизму»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смена,                                              для воспитанников спортивных школ </a:t>
                      </a:r>
                    </a:p>
                    <a:p>
                      <a:pPr algn="ctr"/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07510"/>
              </p:ext>
            </p:extLst>
          </p:nvPr>
        </p:nvGraphicFramePr>
        <p:xfrm>
          <a:off x="223730" y="188640"/>
          <a:ext cx="3505269" cy="482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69">
                  <a:extLst>
                    <a:ext uri="{9D8B030D-6E8A-4147-A177-3AD203B41FA5}">
                      <a16:colId xmlns:a16="http://schemas.microsoft.com/office/drawing/2014/main" val="3713222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8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Новоспасский                                                          детский оздоровительный лагерь «Родник»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61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433425, Ульяновская область,  Николаевский  район, пос. Белое озеро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)2-34-40, 4-82-29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3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rodnik73</a:t>
                      </a:r>
                      <a:r>
                        <a:rPr lang="ru-RU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13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@imail.ru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rodnik73.my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club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29687906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78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Плясунов Иван Николаевич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8-927-817-47-67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0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74134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766" y="306185"/>
            <a:ext cx="1266331" cy="1224136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" descr="P3060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847" y="4581128"/>
            <a:ext cx="1694167" cy="2024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10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6143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24580"/>
              </p:ext>
            </p:extLst>
          </p:nvPr>
        </p:nvGraphicFramePr>
        <p:xfrm>
          <a:off x="3959932" y="413927"/>
          <a:ext cx="4752528" cy="585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3078571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руб.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 тропинкам наших предков»</a:t>
                      </a:r>
                    </a:p>
                    <a:p>
                      <a:pPr algn="ctr"/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руб.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«Великие таланты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Поволжья или страна возможностей»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(культурно – историческая направленность)</a:t>
                      </a:r>
                    </a:p>
                    <a:p>
                      <a:pPr algn="ctr"/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руб.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«Красота и здоровье»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(здоровый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 жизни: спорт, творчество, культура)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руб.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«Будущее за нами»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53323"/>
              </p:ext>
            </p:extLst>
          </p:nvPr>
        </p:nvGraphicFramePr>
        <p:xfrm>
          <a:off x="240196" y="308619"/>
          <a:ext cx="3395700" cy="482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5700">
                  <a:extLst>
                    <a:ext uri="{9D8B030D-6E8A-4147-A177-3AD203B41FA5}">
                      <a16:colId xmlns:a16="http://schemas.microsoft.com/office/drawing/2014/main" val="3390670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3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Детский                          оздоровительно-образовательный лагерь «Звездочка»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18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433526, Ульяновская область,                     с. Бригадировка, Курортное шоссе, д. 4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)2-28-17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zvezdochka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yandex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https://zvezdochka73.ucoz.net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//club19459973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73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Тукшинкин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Олег Николаевич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8-927-818-54-04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7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16993"/>
                  </a:ext>
                </a:extLst>
              </a:tr>
            </a:tbl>
          </a:graphicData>
        </a:graphic>
      </p:graphicFrame>
      <p:pic>
        <p:nvPicPr>
          <p:cNvPr id="9" name="Рисунок 8" descr="Детский оздоровительный лагерь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9" y="308619"/>
            <a:ext cx="1368152" cy="1368152"/>
          </a:xfrm>
          <a:prstGeom prst="flowChartConnector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C:\Users\Мамонова ЛА\Downloads\IMG_21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9" y="4819911"/>
            <a:ext cx="1547463" cy="1849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19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3"/>
            <a:ext cx="5112568" cy="61017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88462"/>
              </p:ext>
            </p:extLst>
          </p:nvPr>
        </p:nvGraphicFramePr>
        <p:xfrm>
          <a:off x="3959932" y="413927"/>
          <a:ext cx="4752528" cy="585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304022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первых»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первых»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«Орлята вместе к новым горизонтам»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первых»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55274"/>
              </p:ext>
            </p:extLst>
          </p:nvPr>
        </p:nvGraphicFramePr>
        <p:xfrm>
          <a:off x="169096" y="309634"/>
          <a:ext cx="3538808" cy="448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8808">
                  <a:extLst>
                    <a:ext uri="{9D8B030D-6E8A-4147-A177-3AD203B41FA5}">
                      <a16:colId xmlns:a16="http://schemas.microsoft.com/office/drawing/2014/main" val="22337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8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им. Деева                МАУ ДО города Ульяновска ДООЦ им. Деева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6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432057, Ульяновская область,                  г. Ульяновск, Оренбургская ул.,  д. 41 б</a:t>
                      </a:r>
                    </a:p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8(8422)52-16-73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0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lagerdeeva@mail.ru</a:t>
                      </a:r>
                    </a:p>
                    <a:p>
                      <a:pPr lvl="0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//lagerdeeva.ru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53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Абаимов Сергей Валентинович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8-906-144-82-12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41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63048"/>
                  </a:ext>
                </a:extLst>
              </a:tr>
            </a:tbl>
          </a:graphicData>
        </a:graphic>
      </p:graphicFrame>
      <p:pic>
        <p:nvPicPr>
          <p:cNvPr id="13" name="Рисунок 1" descr="C:\Users\111\Downloads\лог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4" y="380458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2" descr="image"/>
          <p:cNvPicPr>
            <a:picLocks noChangeAspect="1" noChangeArrowheads="1"/>
          </p:cNvPicPr>
          <p:nvPr/>
        </p:nvPicPr>
        <p:blipFill>
          <a:blip r:embed="rId4"/>
          <a:srcRect r="44032" b="-2380"/>
          <a:stretch>
            <a:fillRect/>
          </a:stretch>
        </p:blipFill>
        <p:spPr bwMode="auto">
          <a:xfrm>
            <a:off x="1064014" y="4365104"/>
            <a:ext cx="1815798" cy="2330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3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4487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b="1"/>
              <a:t>4 смена</a:t>
            </a:r>
            <a:endParaRPr lang="ru-RU"/>
          </a:p>
          <a:p>
            <a:r>
              <a:rPr lang="ru-RU" b="1"/>
              <a:t>Возраст детей:</a:t>
            </a:r>
            <a:endParaRPr lang="ru-RU"/>
          </a:p>
          <a:p>
            <a:pPr fontAlgn="t"/>
            <a:r>
              <a:rPr lang="ru-RU" b="1"/>
              <a:t>Цена путевки:</a:t>
            </a:r>
            <a:endParaRPr lang="ru-RU"/>
          </a:p>
          <a:p>
            <a:pPr fontAlgn="t"/>
            <a:r>
              <a:rPr lang="ru-RU" b="1"/>
              <a:t>Сумма возмещения:</a:t>
            </a:r>
            <a:endParaRPr lang="ru-RU"/>
          </a:p>
          <a:p>
            <a:r>
              <a:rPr lang="ru-RU" b="1"/>
              <a:t>Программа:</a:t>
            </a: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73032"/>
              </p:ext>
            </p:extLst>
          </p:nvPr>
        </p:nvGraphicFramePr>
        <p:xfrm>
          <a:off x="3959932" y="413927"/>
          <a:ext cx="4752528" cy="4206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3715292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первых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950,00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«Остров первооткрывателей»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«Остров первооткрывателей»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96368"/>
              </p:ext>
            </p:extLst>
          </p:nvPr>
        </p:nvGraphicFramePr>
        <p:xfrm>
          <a:off x="207589" y="273732"/>
          <a:ext cx="3482313" cy="475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313">
                  <a:extLst>
                    <a:ext uri="{9D8B030D-6E8A-4147-A177-3AD203B41FA5}">
                      <a16:colId xmlns:a16="http://schemas.microsoft.com/office/drawing/2014/main" val="1391427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4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«Орлёнок» МАУ ДО города Ульяновска ДООЦ им. Деева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7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433409, Ульяновская область, Чердаклинский район, тер.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Чердаклинского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лесничества, квартал 8,13                                              Адрес офиса: 432057, Ульяновская область,                           г. Ульяновск, Оренбургская ул.,  д. 41 б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8(8422)52-16-73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51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lagerdeeva@mail.ru</a:t>
                      </a:r>
                    </a:p>
                    <a:p>
                      <a:pPr lvl="0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//lagerdeeva.ru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https://vk.com/public209569872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6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ЛАГЕРЯ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Абаимов Сергей Валентинович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8-906-144-82-12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4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1151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89" y="319191"/>
            <a:ext cx="1224135" cy="7253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2" descr="image"/>
          <p:cNvPicPr>
            <a:picLocks noChangeAspect="1" noChangeArrowheads="1"/>
          </p:cNvPicPr>
          <p:nvPr/>
        </p:nvPicPr>
        <p:blipFill>
          <a:blip r:embed="rId5"/>
          <a:srcRect r="44032" b="-2380"/>
          <a:stretch>
            <a:fillRect/>
          </a:stretch>
        </p:blipFill>
        <p:spPr bwMode="auto">
          <a:xfrm>
            <a:off x="1043608" y="4556097"/>
            <a:ext cx="1697414" cy="2178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53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5"/>
            <a:ext cx="5112568" cy="4487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b="1" dirty="0"/>
              <a:t>3 смена</a:t>
            </a:r>
            <a:endParaRPr lang="ru-RU" dirty="0"/>
          </a:p>
          <a:p>
            <a:r>
              <a:rPr lang="ru-RU" b="1" dirty="0"/>
              <a:t>Возраст детей:</a:t>
            </a:r>
            <a:endParaRPr lang="ru-RU" dirty="0"/>
          </a:p>
          <a:p>
            <a:pPr fontAlgn="t"/>
            <a:r>
              <a:rPr lang="ru-RU" b="1" dirty="0"/>
              <a:t>Цена путевки:</a:t>
            </a:r>
            <a:endParaRPr lang="ru-RU" dirty="0"/>
          </a:p>
          <a:p>
            <a:pPr fontAlgn="t"/>
            <a:r>
              <a:rPr lang="ru-RU" b="1" dirty="0"/>
              <a:t>Сумма возмещения:</a:t>
            </a:r>
            <a:endParaRPr lang="ru-RU" dirty="0"/>
          </a:p>
          <a:p>
            <a:r>
              <a:rPr lang="ru-RU" b="1" dirty="0"/>
              <a:t>Программа:</a:t>
            </a:r>
            <a:endParaRPr lang="ru-RU" dirty="0"/>
          </a:p>
          <a:p>
            <a:pPr fontAlgn="t"/>
            <a:r>
              <a:rPr lang="ru-RU" b="1" dirty="0"/>
              <a:t>4 смена</a:t>
            </a:r>
            <a:endParaRPr lang="ru-RU" dirty="0"/>
          </a:p>
          <a:p>
            <a:r>
              <a:rPr lang="ru-RU" b="1" dirty="0"/>
              <a:t>Возраст детей:</a:t>
            </a:r>
            <a:endParaRPr lang="ru-RU" dirty="0"/>
          </a:p>
          <a:p>
            <a:pPr fontAlgn="t"/>
            <a:r>
              <a:rPr lang="ru-RU" dirty="0"/>
              <a:t>Цена путевки:</a:t>
            </a:r>
          </a:p>
          <a:p>
            <a:pPr fontAlgn="t"/>
            <a:r>
              <a:rPr lang="ru-RU" dirty="0"/>
              <a:t>Сумма возмещения:</a:t>
            </a:r>
          </a:p>
          <a:p>
            <a:r>
              <a:rPr lang="ru-RU" b="1" dirty="0"/>
              <a:t>Программа: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78512"/>
              </p:ext>
            </p:extLst>
          </p:nvPr>
        </p:nvGraphicFramePr>
        <p:xfrm>
          <a:off x="3959932" y="413927"/>
          <a:ext cx="4752528" cy="4206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1698181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10.06.2025 – 30.06.2025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возможностей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дерзай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достигай!»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04.07.2025 – 24.07.2025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возможностей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дерзай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достигай!»</a:t>
                      </a: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28.07.2025 – 17.08.2025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возможностей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дерзай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достигай»                               «Орлята России»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младших школьников) 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56399"/>
              </p:ext>
            </p:extLst>
          </p:nvPr>
        </p:nvGraphicFramePr>
        <p:xfrm>
          <a:off x="178397" y="309252"/>
          <a:ext cx="3494011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4011">
                  <a:extLst>
                    <a:ext uri="{9D8B030D-6E8A-4147-A177-3AD203B41FA5}">
                      <a16:colId xmlns:a16="http://schemas.microsoft.com/office/drawing/2014/main" val="607582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22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города Ульяновска                                         «Детский оздоровительно – образовательный центр «Огонёк»               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6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433337, Ульяновская область, Ульяновский район, пос. Ломы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432024, Ульяновская область,                    г. Ульяновск,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Полбина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ул., д. 21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8(8422)27-05-40, 58-87-68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38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-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ogonek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lagerogonek.ru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doocogonek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05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Давыдов Владимир Владимирович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8-904-192-24-80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1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93260"/>
                  </a:ext>
                </a:extLst>
              </a:tr>
            </a:tbl>
          </a:graphicData>
        </a:graphic>
      </p:graphicFrame>
      <p:pic>
        <p:nvPicPr>
          <p:cNvPr id="9" name="Рисунок 8" descr="http://lagerogonek.ru/images/dir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1689145" cy="1934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34" y="309252"/>
            <a:ext cx="1224136" cy="122413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665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52636"/>
            <a:ext cx="5112568" cy="6300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33578"/>
              </p:ext>
            </p:extLst>
          </p:nvPr>
        </p:nvGraphicFramePr>
        <p:xfrm>
          <a:off x="3959852" y="324036"/>
          <a:ext cx="4752528" cy="5943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171637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18.06.2025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                     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 – 04.07.2025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21 400,00 руб.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                     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07.07.2025 – 20.07.2025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21 400,00 руб.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                     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23.07.2025 – 09.08.2025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 руб.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                     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12.08.2025 – 29.08.2025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 руб.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                     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49825"/>
              </p:ext>
            </p:extLst>
          </p:nvPr>
        </p:nvGraphicFramePr>
        <p:xfrm>
          <a:off x="225070" y="161156"/>
          <a:ext cx="3492388" cy="5148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1360689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5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 – оздоровительный лагерь «Ласточка» МБУ «Спортивная школа «Фаворит»             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2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433450, Ульяновская область,                     п.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Садовка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Старомайнский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8(8422)30-79-72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432072, г. Ульяновск,                       бульвар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Новосондецкий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 а                     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8(8422)30-79-72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0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ul-sport@yandex.ru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en-US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//favorit-73.ru/https://favorit-73.ru/camp-swallow/home/</a:t>
                      </a:r>
                      <a:endParaRPr lang="ru-RU" sz="12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https://vk.com/clubswallow73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0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Скрипкин Евгений Викторович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8-951-095-39-49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666644"/>
                  </a:ext>
                </a:extLst>
              </a:tr>
            </a:tbl>
          </a:graphicData>
        </a:graphic>
      </p:graphicFrame>
      <p:pic>
        <p:nvPicPr>
          <p:cNvPr id="9" name="Picture 6" descr="XgUp0vaJF8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820" y="4822856"/>
            <a:ext cx="1440000" cy="1809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https://leto73.ru/wordpress1/wp-content/uploads/2019/12/image012-150x1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20" y="293812"/>
            <a:ext cx="1384888" cy="936104"/>
          </a:xfrm>
          <a:prstGeom prst="flowChartConnector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5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3990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47859"/>
              </p:ext>
            </p:extLst>
          </p:nvPr>
        </p:nvGraphicFramePr>
        <p:xfrm>
          <a:off x="3959932" y="324036"/>
          <a:ext cx="4752528" cy="603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3835626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39 191,34 руб.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algn="ctr"/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39 191,34 руб.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39 191,34 руб.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68979"/>
              </p:ext>
            </p:extLst>
          </p:nvPr>
        </p:nvGraphicFramePr>
        <p:xfrm>
          <a:off x="221534" y="294624"/>
          <a:ext cx="3414362" cy="5296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4362">
                  <a:extLst>
                    <a:ext uri="{9D8B030D-6E8A-4147-A177-3AD203B41FA5}">
                      <a16:colId xmlns:a16="http://schemas.microsoft.com/office/drawing/2014/main" val="3637432296"/>
                    </a:ext>
                  </a:extLst>
                </a:gridCol>
              </a:tblGrid>
              <a:tr h="104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805089"/>
                  </a:ext>
                </a:extLst>
              </a:tr>
              <a:tr h="50358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«Берёзка»  ООО «Мираж»                             </a:t>
                      </a:r>
                      <a:endParaRPr lang="ru-RU" alt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862336"/>
                  </a:ext>
                </a:extLst>
              </a:tr>
              <a:tr h="1046618">
                <a:tc>
                  <a:txBody>
                    <a:bodyPr/>
                    <a:lstStyle/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433374, Ульяновская область, Тереньгульский район, с. Ясашная Ташла,    Лесная ул., д. 30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432063, Ульяновская область,                        г. Ульяновск, Кузнецова ул. , д. 6                                      </a:t>
                      </a: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+7(8422)92-88-89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992016"/>
                  </a:ext>
                </a:extLst>
              </a:tr>
              <a:tr h="811756">
                <a:tc>
                  <a:txBody>
                    <a:bodyPr/>
                    <a:lstStyle/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alt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admin@artekovo.ru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berezkadol.wixsite.com/website</a:t>
                      </a:r>
                      <a:endParaRPr lang="ru-RU" altLang="ru-RU" sz="12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vk.com: //berezzka73  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Instagram: //com:@beriozkadol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65104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Кравец Алина Сергеевна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8-908-476-91-02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00717"/>
                  </a:ext>
                </a:extLst>
              </a:tr>
              <a:tr h="104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568284"/>
                  </a:ext>
                </a:extLst>
              </a:tr>
            </a:tbl>
          </a:graphicData>
        </a:graphic>
      </p:graphicFrame>
      <p:pic>
        <p:nvPicPr>
          <p:cNvPr id="13" name="Picture 36" descr="аватарка берёз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663" y="291378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C:\Users\бух\Desktop\ZnrdNBQTZT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94477"/>
            <a:ext cx="1512032" cy="1993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3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70789"/>
            <a:ext cx="5112568" cy="64045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33825"/>
              </p:ext>
            </p:extLst>
          </p:nvPr>
        </p:nvGraphicFramePr>
        <p:xfrm>
          <a:off x="3959932" y="309634"/>
          <a:ext cx="4752528" cy="60417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3844884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30.05.2025 – 19.06.2025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45 191,34 руб.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48 691 34 руб.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2810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«МЕДИА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22.06.2025 – 05.07.2025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33 960,90 руб. - стандарт                                          38 960,90 руб.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2725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«ТВОРЧЕСТВО»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08.09.2025 – 21.07.2025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33 960,90 руб. - стандарт                                          38 960,90 руб.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263985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«ПРОФИ»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(мир профессий)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33 960,90 руб. - стандарт                                          38 960,90 руб.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«КОМАНДА»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командообразование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45 191,34 руб.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«СПОРТ»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11347"/>
              </p:ext>
            </p:extLst>
          </p:nvPr>
        </p:nvGraphicFramePr>
        <p:xfrm>
          <a:off x="228022" y="177077"/>
          <a:ext cx="3407874" cy="4807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7874">
                  <a:extLst>
                    <a:ext uri="{9D8B030D-6E8A-4147-A177-3AD203B41FA5}">
                      <a16:colId xmlns:a16="http://schemas.microsoft.com/office/drawing/2014/main" val="2231355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оздоровительный лагерь «Туристическая деревня «Артеково»                         ООО «Мираж»   </a:t>
                      </a:r>
                      <a:endParaRPr lang="ru-RU" altLang="ru-RU" sz="1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5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433400, Ульяновская область, Чердаклинский район, Ульяновский мехлесхоз, Чердаклинское лесничество, 9 квартал</a:t>
                      </a:r>
                    </a:p>
                    <a:p>
                      <a:pPr lvl="0" algn="l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432063,  Ульяновская область,                г. Ульяновск, Кузнецова ул., д. 6                                         </a:t>
                      </a: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+7(8422)92-88-89</a:t>
                      </a:r>
                      <a:endParaRPr lang="ru-RU" alt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27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alt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admin@artekovo.ru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//artekovo.ru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vk.com: //artekovo 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Instagram: //com:@artekovo_td</a:t>
                      </a:r>
                      <a:endParaRPr lang="ru-RU" alt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7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Максимова Евгения Алексеевна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8-927-270-59-88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7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00869"/>
                  </a:ext>
                </a:extLst>
              </a:tr>
            </a:tbl>
          </a:graphicData>
        </a:graphic>
      </p:graphicFrame>
      <p:pic>
        <p:nvPicPr>
          <p:cNvPr id="9" name="Picture 35" descr="Логотип Артек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718" y="260648"/>
            <a:ext cx="2844482" cy="7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951" y="4544422"/>
            <a:ext cx="1584016" cy="203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963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635895" y="188640"/>
            <a:ext cx="5256585" cy="64332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ru-RU"/>
              <a:t>Программа: «Сохраняя традиции, опережаем время»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53656"/>
              </p:ext>
            </p:extLst>
          </p:nvPr>
        </p:nvGraphicFramePr>
        <p:xfrm>
          <a:off x="138334" y="116632"/>
          <a:ext cx="3497561" cy="52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561">
                  <a:extLst>
                    <a:ext uri="{9D8B030D-6E8A-4147-A177-3AD203B41FA5}">
                      <a16:colId xmlns:a16="http://schemas.microsoft.com/office/drawing/2014/main" val="1956371823"/>
                    </a:ext>
                  </a:extLst>
                </a:gridCol>
              </a:tblGrid>
              <a:tr h="1044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73063"/>
                  </a:ext>
                </a:extLst>
              </a:tr>
              <a:tr h="49107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«Детский оздоровительный лагерь «Волжанка»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081386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433340, Ульяновская область, Ульяновский р-н, с. Ундоры, Малые Ундоры ул.,               д. 23/1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8(8422)55-37-25, 55-36-61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Ульяновская область, г. Ульяновск, Федерации ул.,  д. 8/5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8(8422)55-37-25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875607"/>
                  </a:ext>
                </a:extLst>
              </a:tr>
              <a:tr h="644624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commerce@dol - volzhanka.ru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 - volzhanka.ru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//dol_volzhаnkа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32669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Зелимов Рафик Равильевич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8-927-807-42-12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52262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88048"/>
                  </a:ext>
                </a:extLst>
              </a:tr>
            </a:tbl>
          </a:graphicData>
        </a:graphic>
      </p:graphicFrame>
      <p:pic>
        <p:nvPicPr>
          <p:cNvPr id="9" name="Picture 39" descr="i?id=64b1be35d4382a5128b7dfef363c07e8-sr&amp;n=13&amp;exp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90" y="298883"/>
            <a:ext cx="2780027" cy="76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" b="22898"/>
          <a:stretch/>
        </p:blipFill>
        <p:spPr>
          <a:xfrm>
            <a:off x="1023019" y="4506132"/>
            <a:ext cx="1728192" cy="211570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58894"/>
              </p:ext>
            </p:extLst>
          </p:nvPr>
        </p:nvGraphicFramePr>
        <p:xfrm>
          <a:off x="3774085" y="355230"/>
          <a:ext cx="4980204" cy="6568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50043">
                  <a:extLst>
                    <a:ext uri="{9D8B030D-6E8A-4147-A177-3AD203B41FA5}">
                      <a16:colId xmlns:a16="http://schemas.microsoft.com/office/drawing/2014/main" val="232218971"/>
                    </a:ext>
                  </a:extLst>
                </a:gridCol>
                <a:gridCol w="3030161">
                  <a:extLst>
                    <a:ext uri="{9D8B030D-6E8A-4147-A177-3AD203B41FA5}">
                      <a16:colId xmlns:a16="http://schemas.microsoft.com/office/drawing/2014/main" val="4210073691"/>
                    </a:ext>
                  </a:extLst>
                </a:gridCol>
              </a:tblGrid>
              <a:tr h="17286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время»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(творчество, спорт, техника)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50 891,34 руб.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53 991,34 руб.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комфорт</a:t>
                      </a:r>
                    </a:p>
                    <a:p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смена.                                   Программа: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                 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61 691,34 руб.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61834"/>
                  </a:ext>
                </a:extLst>
              </a:tr>
              <a:tr h="140076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(творчество, спорт, техника)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891,34 руб.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991,34 руб. – комфорт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</a:t>
                      </a:r>
                      <a:endParaRPr lang="ru-RU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61 691,34 руб.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62199"/>
                  </a:ext>
                </a:extLst>
              </a:tr>
              <a:tr h="140076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(творчество, спорт, техника)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891,34 руб.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991,34 руб. – комфорт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</a:t>
                      </a:r>
                      <a:endParaRPr lang="ru-RU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61 691,34 руб.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68705"/>
                  </a:ext>
                </a:extLst>
              </a:tr>
              <a:tr h="151458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»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(творчество, спорт, техника)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50 891,34 руб.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53 991,34 руб.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комфорт</a:t>
                      </a:r>
                    </a:p>
                    <a:p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</a:t>
                      </a:r>
                      <a:endParaRPr lang="ru-RU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61 691,34 руб.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37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3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3779912" y="309634"/>
            <a:ext cx="5112568" cy="6143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28794"/>
              </p:ext>
            </p:extLst>
          </p:nvPr>
        </p:nvGraphicFramePr>
        <p:xfrm>
          <a:off x="3959932" y="413927"/>
          <a:ext cx="4830075" cy="60628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1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дней</a:t>
                      </a:r>
                    </a:p>
                    <a:p>
                      <a:pPr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 – 12.06.2025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25 523,68 руб.</a:t>
                      </a:r>
                      <a:endParaRPr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возмещения: 12 460,90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725">
                <a:tc gridSpan="2">
                  <a:txBody>
                    <a:bodyPr/>
                    <a:lstStyle/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ASTRA-MATH-PHY-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Я!»                                                      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астрономия, математика, физика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дней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28.06.2025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 (конкурсный отбор)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142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«Научные практикумы»                                                    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инженерный дизайн,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робототехника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экология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63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день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21.07.2025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285,52 руб.</a:t>
                      </a:r>
                      <a:endParaRPr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возмещения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18 691,34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725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«Летняя компьютерная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</a:t>
                      </a:r>
                      <a:r>
                        <a:rPr lang="ru-RU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Успеха»</a:t>
                      </a:r>
                      <a:endParaRPr lang="ru-RU" sz="12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математики и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программирование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14 дней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06.08.2025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200" b="0" i="0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523,68 руб.</a:t>
                      </a:r>
                      <a:endParaRPr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возмещения: 12 </a:t>
                      </a:r>
                      <a:r>
                        <a:rPr lang="ru-RU" sz="1200" b="0" i="0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460,90 руб.</a:t>
                      </a:r>
                      <a:endParaRPr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02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«Летняя компьютерная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</a:t>
                      </a:r>
                      <a:r>
                        <a:rPr lang="ru-RU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Успеха»</a:t>
                      </a:r>
                      <a:endParaRPr lang="ru-RU" sz="12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Профильная смена: </a:t>
                      </a:r>
                      <a:r>
                        <a:rPr lang="ru-RU" sz="1200" b="0" i="1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математики и </a:t>
                      </a:r>
                      <a:r>
                        <a:rPr lang="ru-RU" sz="1200" b="0" i="1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программирования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дней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22.08.2025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 (конкурсный отбор)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6142">
                <a:tc gridSpan="2">
                  <a:txBody>
                    <a:bodyPr/>
                    <a:lstStyle/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«Научные практикумы»                                                 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астрономия, физиология, когнитивные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исследования.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ольная борьба.</a:t>
                      </a:r>
                      <a:endParaRPr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96313"/>
              </p:ext>
            </p:extLst>
          </p:nvPr>
        </p:nvGraphicFramePr>
        <p:xfrm>
          <a:off x="195485" y="309634"/>
          <a:ext cx="3535391" cy="6266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57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2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ОГАН ОО «Центр выявления и поддержки одарённых детей в Ульяновской области»                   «Алые паруса» </a:t>
                      </a:r>
                      <a:endParaRPr lang="ru-RU"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центра: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433408, Ульяновская область, Чердаклинский район, с. Крестово Городище,                      ул. Мичурина, д. 36 Б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8(8422)38-41-50, 38-41-48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224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koushkre@mail.ru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en-US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http://odarendeti73.ru/"/>
                        </a:rPr>
                        <a:t>https:</a:t>
                      </a:r>
                      <a:r>
                        <a:rPr lang="ru-RU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http://odarendeti73.ru/"/>
                        </a:rPr>
                        <a:t> </a:t>
                      </a:r>
                      <a:r>
                        <a:rPr lang="en-US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http://odarendeti73.ru/"/>
                        </a:rPr>
                        <a:t>//odarendeti73.ru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vk.com:  </a:t>
                      </a:r>
                      <a:r>
                        <a:rPr lang="ru-RU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https://vk.com/odarendeti73"/>
                        </a:rPr>
                        <a:t>https://vk.com/odarendeti73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en-US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https://t.me/odarendeti73"/>
                        </a:rPr>
                        <a:t>Telegram: Contact @odarendeti73</a:t>
                      </a:r>
                      <a:endParaRPr lang="ru-RU" sz="12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Хмелевская Татьяна Александровна                  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8-906-394-81-87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457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95180" y="336205"/>
            <a:ext cx="936000" cy="936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к, улыбк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2B33936C-CC12-B8EE-D17F-B2AAB7766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52" y="4235793"/>
            <a:ext cx="2304256" cy="23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92171" y="195794"/>
            <a:ext cx="5112568" cy="64664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63703"/>
              </p:ext>
            </p:extLst>
          </p:nvPr>
        </p:nvGraphicFramePr>
        <p:xfrm>
          <a:off x="3994013" y="271779"/>
          <a:ext cx="4752528" cy="6314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4213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29.05.2025 – 18.06.2025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21.06.2025 – 04.07.2025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07.07.2025 – 20.07.2025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23.07.2025 – 05.08.2025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08.08.2025 – 28.08.2025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Первых»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02574"/>
              </p:ext>
            </p:extLst>
          </p:nvPr>
        </p:nvGraphicFramePr>
        <p:xfrm>
          <a:off x="191771" y="255755"/>
          <a:ext cx="3516133" cy="470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6133">
                  <a:extLst>
                    <a:ext uri="{9D8B030D-6E8A-4147-A177-3AD203B41FA5}">
                      <a16:colId xmlns:a16="http://schemas.microsoft.com/office/drawing/2014/main" val="1429975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«Детский оздоровительный лагерь «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Хоббит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32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433580, Ульяновская область,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Новомалыклинский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с.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Новочеремшанск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Лесхозная ул., д. 42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3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432027, Ульяновская область,                      г. Ульяновск, Радищева ул., д. 145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8(8422)46-26-70, 46-26-54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56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rima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-9@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lager_hobbit@mail.ru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//vk.com/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dol_hobbit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hobbit73.ru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9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Мисанец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Рима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Ренатовна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8-951-096-57-49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962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-8" t="-8" r="-8" b="-8"/>
          <a:stretch>
            <a:fillRect/>
          </a:stretch>
        </p:blipFill>
        <p:spPr bwMode="auto">
          <a:xfrm>
            <a:off x="1090328" y="4869160"/>
            <a:ext cx="1578165" cy="1731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PHOTO-2022-12-06-12-32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0328" y="306997"/>
            <a:ext cx="1780007" cy="1224136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3200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6143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2553" y="341074"/>
            <a:ext cx="14398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1011" y="1346530"/>
            <a:ext cx="3168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400" b="1" dirty="0" smtClean="0"/>
              <a:t>ООО УК «Детский оздоровительный центр «Юлово»                                                                              </a:t>
            </a:r>
          </a:p>
          <a:p>
            <a:pPr lvl="0" fontAlgn="base">
              <a:spcAft>
                <a:spcPct val="0"/>
              </a:spcAft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центра: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433055,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Ульяновская область, Инзенский район, 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Молодёжная, зд.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Б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e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lev@yandex.ru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n_levshina@mail.ru </a:t>
            </a: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https: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//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yulovo.ru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//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club168061121</a:t>
            </a:r>
          </a:p>
          <a:p>
            <a:pPr lvl="0" fontAlgn="base"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Левшина Наталья Александровна                               8-927-821-69-55 </a:t>
            </a:r>
          </a:p>
          <a:p>
            <a:pPr lvl="0" algn="ctr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ДИРЕКТОР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Левшин Евгений Владимирович                                   8-927-980-65-91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Мамонова ЛА\Desktop\лев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7" y="4750917"/>
            <a:ext cx="136799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IMG_8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8577" y="4750917"/>
            <a:ext cx="125868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03284"/>
              </p:ext>
            </p:extLst>
          </p:nvPr>
        </p:nvGraphicFramePr>
        <p:xfrm>
          <a:off x="3959932" y="413927"/>
          <a:ext cx="4752528" cy="585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3821250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algn="ctr"/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634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85807" y="188640"/>
            <a:ext cx="5112568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03646"/>
              </p:ext>
            </p:extLst>
          </p:nvPr>
        </p:nvGraphicFramePr>
        <p:xfrm>
          <a:off x="3857815" y="281034"/>
          <a:ext cx="4968552" cy="60424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07286">
                  <a:extLst>
                    <a:ext uri="{9D8B030D-6E8A-4147-A177-3AD203B41FA5}">
                      <a16:colId xmlns:a16="http://schemas.microsoft.com/office/drawing/2014/main" val="786536969"/>
                    </a:ext>
                  </a:extLst>
                </a:gridCol>
                <a:gridCol w="2761266">
                  <a:extLst>
                    <a:ext uri="{9D8B030D-6E8A-4147-A177-3AD203B41FA5}">
                      <a16:colId xmlns:a16="http://schemas.microsoft.com/office/drawing/2014/main" val="292348172"/>
                    </a:ext>
                  </a:extLst>
                </a:gridCol>
              </a:tblGrid>
              <a:tr h="6939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31.05.2025 – 20.06.2025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37 870,00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038672"/>
                  </a:ext>
                </a:extLst>
              </a:tr>
              <a:tr h="693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23.06.2025 – 06.07.2025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6306"/>
                  </a:ext>
                </a:extLst>
              </a:tr>
              <a:tr h="693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09.09.2025 – 22.07.2025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64094"/>
                  </a:ext>
                </a:extLst>
              </a:tr>
              <a:tr h="693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25.07.2025 – 07.08.2025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65227"/>
                  </a:ext>
                </a:extLst>
              </a:tr>
              <a:tr h="693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10.08.2025 – 30.08.2025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37 870,00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458623"/>
                  </a:ext>
                </a:extLst>
              </a:tr>
              <a:tr h="1927664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1,2,3,4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смену одновременно реализуются три программы: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«Креативные каникулы»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          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«Страна героев»                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(лидерская направленность)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«Лес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костёр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                    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(туристская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Программа:</a:t>
                      </a:r>
                      <a:r>
                        <a:rPr lang="ru-RU" sz="12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«Движение Первых»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93918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14782"/>
              </p:ext>
            </p:extLst>
          </p:nvPr>
        </p:nvGraphicFramePr>
        <p:xfrm>
          <a:off x="174456" y="395727"/>
          <a:ext cx="3542591" cy="411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2591">
                  <a:extLst>
                    <a:ext uri="{9D8B030D-6E8A-4147-A177-3AD203B41FA5}">
                      <a16:colId xmlns:a16="http://schemas.microsoft.com/office/drawing/2014/main" val="3058126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61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развивающий лагерь «Джем»                     ООО «Джем»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9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433340, Ульяновская область, поселок Станция-Охотничья, ул. Гая, д. 37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Ульяновская область, г. Ульяновск, 2-й пер. Мира, д. 26                  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8(8422)42-51-02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6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dl.ulcamp73@gmail.com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camp73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https://vk.com/jamcamp73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06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Туктагулов Владимир Геннадьевич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8-906-394-47-21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91898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7535" t="59970" r="7584" b="14015"/>
          <a:stretch/>
        </p:blipFill>
        <p:spPr>
          <a:xfrm>
            <a:off x="694835" y="309634"/>
            <a:ext cx="2561450" cy="7596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54548"/>
            <a:ext cx="2056943" cy="2249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1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46" y="363862"/>
            <a:ext cx="971731" cy="971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306" y="1547035"/>
            <a:ext cx="33488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оздоровительно – образовательный центр «Смарт»                      ООО «Смарт»</a:t>
            </a:r>
          </a:p>
          <a:p>
            <a:pPr lvl="0" fontAlgn="base"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433400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Ульяновская область,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Чердаклинский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Ульяновский мехлесхоз, Чердаклинское лесничество, квартал 18, 41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офиса: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432063, Ульяновская область,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Ульяновск, 2 - пер. Мира, д.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            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ел.: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+7(8422)42-51-02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camp@ulsmart.ru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//</a:t>
            </a:r>
            <a:r>
              <a:rPr lang="en-US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smartcamp73.ru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smartcamp73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42292" y="4132358"/>
            <a:ext cx="4572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Aft>
                <a:spcPct val="0"/>
              </a:spcAft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Хуснутдинов Артур Римович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+7-917-613-78-01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40153"/>
            <a:ext cx="2088132" cy="1531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96841"/>
              </p:ext>
            </p:extLst>
          </p:nvPr>
        </p:nvGraphicFramePr>
        <p:xfrm>
          <a:off x="3934375" y="396156"/>
          <a:ext cx="4817030" cy="6126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77785">
                  <a:extLst>
                    <a:ext uri="{9D8B030D-6E8A-4147-A177-3AD203B41FA5}">
                      <a16:colId xmlns:a16="http://schemas.microsoft.com/office/drawing/2014/main" val="2954096988"/>
                    </a:ext>
                  </a:extLst>
                </a:gridCol>
                <a:gridCol w="2739245">
                  <a:extLst>
                    <a:ext uri="{9D8B030D-6E8A-4147-A177-3AD203B41FA5}">
                      <a16:colId xmlns:a16="http://schemas.microsoft.com/office/drawing/2014/main" val="2369397220"/>
                    </a:ext>
                  </a:extLst>
                </a:gridCol>
              </a:tblGrid>
              <a:tr h="6565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29.05.2025 – 11.06.2025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39 180,00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                      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43 180,00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6777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14.06.2025 – 27.06.2025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180,00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67898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30.06.2025 – 13.07.2025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45395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16.07.2025 – 29.07.2025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78001"/>
                  </a:ext>
                </a:extLst>
              </a:tr>
              <a:tr h="5799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01.08.2025 – 14.08.2025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180,00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73295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17.08.2025 – 30.08.2025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87141"/>
                  </a:ext>
                </a:extLst>
              </a:tr>
              <a:tr h="85531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сменах реализуются программы: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«Международный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 «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Camp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изучение английского языка, вожатые                                 разных стран мира.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«Лагерь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активного отдыха «Магеллан»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 активный отдых и туризм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718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260648"/>
            <a:ext cx="5112568" cy="64087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52167"/>
              </p:ext>
            </p:extLst>
          </p:nvPr>
        </p:nvGraphicFramePr>
        <p:xfrm>
          <a:off x="3934375" y="396156"/>
          <a:ext cx="4817030" cy="6126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77785">
                  <a:extLst>
                    <a:ext uri="{9D8B030D-6E8A-4147-A177-3AD203B41FA5}">
                      <a16:colId xmlns:a16="http://schemas.microsoft.com/office/drawing/2014/main" val="2954096988"/>
                    </a:ext>
                  </a:extLst>
                </a:gridCol>
                <a:gridCol w="2739245">
                  <a:extLst>
                    <a:ext uri="{9D8B030D-6E8A-4147-A177-3AD203B41FA5}">
                      <a16:colId xmlns:a16="http://schemas.microsoft.com/office/drawing/2014/main" val="2369397220"/>
                    </a:ext>
                  </a:extLst>
                </a:gridCol>
              </a:tblGrid>
              <a:tr h="6565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29.05.2025 – 11.06.2025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32 880,00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6777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14.06.2025 – 27.06.2025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67898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30.06.2025 – 13.07.2025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45395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16.07.2025 – 29.07.2025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78001"/>
                  </a:ext>
                </a:extLst>
              </a:tr>
              <a:tr h="5799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01.08.2025 – 14.08.2025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73295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17.08.2025 – 30.08.2025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87141"/>
                  </a:ext>
                </a:extLst>
              </a:tr>
              <a:tr h="85531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«Образовательный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 «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Camp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навыков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«Мастерская </a:t>
                      </a:r>
                      <a:r>
                        <a:rPr lang="en-US" sz="1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DaVinci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занятия английским и китайским языками, занятия в творческих мастерских, развитие навыков и детский фитнес.</a:t>
                      </a:r>
                      <a:endParaRPr lang="ru-RU" sz="12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71813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00916"/>
              </p:ext>
            </p:extLst>
          </p:nvPr>
        </p:nvGraphicFramePr>
        <p:xfrm>
          <a:off x="234973" y="280831"/>
          <a:ext cx="3467708" cy="524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7708">
                  <a:extLst>
                    <a:ext uri="{9D8B030D-6E8A-4147-A177-3AD203B41FA5}">
                      <a16:colId xmlns:a16="http://schemas.microsoft.com/office/drawing/2014/main" val="1524788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8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образовательный лагерь «Смарт»                  ООО «Смарт»        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1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433507, Ульяновская область,                      г. Димитровград, Ленина пр.,  д. 1 «В»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8 -967-272-13-17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432063, Ульяновская область,                     г. Ульяновск, 2 - пер. Мира, д. 26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+7(8422)42-51-02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06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camp@ulsmart.ru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smartcamp73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.ru/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smartcamp73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0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СМЕНЫ</a:t>
                      </a:r>
                    </a:p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Шабаева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Инна Сергеевна</a:t>
                      </a:r>
                    </a:p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-904-191-1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8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4333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09634"/>
            <a:ext cx="1152128" cy="1152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5" y="5081089"/>
            <a:ext cx="2052226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3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62877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37752"/>
              </p:ext>
            </p:extLst>
          </p:nvPr>
        </p:nvGraphicFramePr>
        <p:xfrm>
          <a:off x="3959932" y="413927"/>
          <a:ext cx="4752528" cy="603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3405075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26.05.2025 – 15.06.2025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48 237,00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«Тайны Улётного лета»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18.06.2025 – 08.07.2025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48 237,00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«Бизнес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лагерь»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11.07.2025 – 31.07.2025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48 237,00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«Бизнес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лагерь» 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03.08.2025 – 23.08.2025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«Тайны Улётного лета»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76343"/>
              </p:ext>
            </p:extLst>
          </p:nvPr>
        </p:nvGraphicFramePr>
        <p:xfrm>
          <a:off x="196348" y="260648"/>
          <a:ext cx="3494721" cy="5022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4721">
                  <a:extLst>
                    <a:ext uri="{9D8B030D-6E8A-4147-A177-3AD203B41FA5}">
                      <a16:colId xmlns:a16="http://schemas.microsoft.com/office/drawing/2014/main" val="3549989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78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                        «Сосновый бор»                                                                          ООО «Санаторий «Сосновый бор»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433511, Ульяновская область,                      г. Димитровград, Куйбышева ул.,  д. 335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(8423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)4-80-08, +7(902)214-94-81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64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lager@sobodim.ru</a:t>
                      </a:r>
                    </a:p>
                    <a:p>
                      <a:pPr lvl="0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: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//sobodim.ru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detskii-lager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vk.com: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lagersobo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76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449263" fontAlgn="base">
                        <a:lnSpc>
                          <a:spcPct val="102000"/>
                        </a:lnSpc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Киселева Елена Олеговна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8-937-457-42-49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37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30177"/>
                  </a:ext>
                </a:extLst>
              </a:tr>
            </a:tbl>
          </a:graphicData>
        </a:graphic>
      </p:graphicFrame>
      <p:pic>
        <p:nvPicPr>
          <p:cNvPr id="12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135" y="260648"/>
            <a:ext cx="1464453" cy="129614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C:\Users\Мамонова ЛА\Desktop\КиселеваЕ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1714766" cy="1944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78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80807" y="260507"/>
            <a:ext cx="5112568" cy="6408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00260"/>
              </p:ext>
            </p:extLst>
          </p:nvPr>
        </p:nvGraphicFramePr>
        <p:xfrm>
          <a:off x="3959932" y="413927"/>
          <a:ext cx="4752528" cy="6096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178371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30.05.2025 – 19.06.2025</a:t>
                      </a: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49 491,34 руб.                          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53 491,34 руб.*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58 491,34 руб.**</a:t>
                      </a: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«Моя классная смена» + изучение английского*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(социальная направленность)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«Робототехника» **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22.06.2025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460,90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40 460,90 руб.*</a:t>
                      </a:r>
                    </a:p>
                    <a:p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43 460,90 руб.**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 – звезда» + изучение английского*         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«Робототехника» **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08.07.2025 – 21.07.2025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37 000,90 руб.   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40 000,90 руб.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43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,90 руб.**                       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 – звезда» + изучение английского*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«Робототехника»**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24.07.2025 – 06.08.2025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37 000,90 руб.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40 000,90 руб.*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43 000,90 руб.**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212401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«Покорители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морей»                                                                                                    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(тема моря: история, культура,                                                                                    морские открытия и кругосветные путешествия)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48 491,34 руб.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52 491,34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«Планета спорта»                                   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9956"/>
              </p:ext>
            </p:extLst>
          </p:nvPr>
        </p:nvGraphicFramePr>
        <p:xfrm>
          <a:off x="201359" y="116632"/>
          <a:ext cx="3485593" cy="478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5593">
                  <a:extLst>
                    <a:ext uri="{9D8B030D-6E8A-4147-A177-3AD203B41FA5}">
                      <a16:colId xmlns:a16="http://schemas.microsoft.com/office/drawing/2014/main" val="1948847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9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 – оздоровительный детский лагерь «Эврика» ООО «Санаторий «Радон»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432010, Ульяновская область,                          г. Ульяновск, Оренбургская ул., д. 5А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8(8422)52-02-02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добавочный 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64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radonul@mail.ru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radon-nt.com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evrika73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21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Панов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Сергей Валерьевич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3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117675"/>
                  </a:ext>
                </a:extLst>
              </a:tr>
            </a:tbl>
          </a:graphicData>
        </a:graphic>
      </p:graphicFrame>
      <p:pic>
        <p:nvPicPr>
          <p:cNvPr id="12" name="Рисунок 11" descr="C:\Users\Мамонова ЛА\Downloads\лого2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08" y="333569"/>
            <a:ext cx="1686203" cy="9361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1" y="4565868"/>
            <a:ext cx="1780733" cy="21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31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 clean white background with rainbow-colored squares scattered in a grid pattern, creating a modern and vibrant geometric desig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551" y="2420888"/>
            <a:ext cx="8064896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ПАЛАТОЧНЫЕ ЛАГЕРЯ                                                 РАСПОЛОЖЕННЫЕ НА ТЕРРИТОРИИ УЛЬЯНОВСКОЙ ОБЛАСТИ</a:t>
            </a: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       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9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3"/>
            <a:ext cx="5112568" cy="48475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24" y="309634"/>
            <a:ext cx="895162" cy="89516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420021"/>
            <a:ext cx="3384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города Ульяновска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оздоровительно – образовательный центр «Огонёк»                                                                                  </a:t>
            </a:r>
          </a:p>
          <a:p>
            <a:pPr lvl="0" fontAlgn="base"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433337, Ульяновская область, Ульяновский район, пос. Ломы</a:t>
            </a:r>
          </a:p>
          <a:p>
            <a:pPr lvl="0" fontAlgn="base">
              <a:spcAft>
                <a:spcPct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офиса: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432024,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Ульяновск, Полбина ул., д. 21</a:t>
            </a:r>
          </a:p>
          <a:p>
            <a:pPr lvl="0" fontAlgn="base">
              <a:spcAft>
                <a:spcPct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8(8422)27-05-40, 58-87-68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lager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ogonek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@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.</a:t>
            </a:r>
            <a:r>
              <a:rPr lang="en-US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ru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https: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//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lagerogonek.ru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//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doocogonek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lvl="0" algn="ctr" fontAlgn="base"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 Владимир Владимирович  </a:t>
            </a:r>
          </a:p>
          <a:p>
            <a:pPr lvl="0" algn="ctr" fontAlgn="base"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8-904-192-24-80</a:t>
            </a:r>
          </a:p>
          <a:p>
            <a:pPr lvl="0" algn="ctr" fontAlgn="base">
              <a:spcAft>
                <a:spcPct val="0"/>
              </a:spcAft>
            </a:pPr>
            <a:endParaRPr lang="ru-RU" sz="1200" dirty="0" smtClean="0"/>
          </a:p>
        </p:txBody>
      </p:sp>
      <p:pic>
        <p:nvPicPr>
          <p:cNvPr id="8" name="Рисунок 7" descr="http://lagerogonek.ru/images/dir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17" y="4581128"/>
            <a:ext cx="1728192" cy="2016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s://kartinkin.net/uploads/posts/2022-12/1670571455_23-kartinkin-net-p-palatka-kartinka-dlya-detei-krasivo-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92941"/>
            <a:ext cx="1080120" cy="9810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31406"/>
              </p:ext>
            </p:extLst>
          </p:nvPr>
        </p:nvGraphicFramePr>
        <p:xfrm>
          <a:off x="3959932" y="413927"/>
          <a:ext cx="4752528" cy="3474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6485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18.07.2025 –  24.07.2025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«Отвага и доблесть»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день</a:t>
                      </a:r>
                    </a:p>
                    <a:p>
                      <a:r>
                        <a:rPr lang="ru-RU" sz="1200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05.08.2025  –  11.08.2025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8 200,00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«Отвага и доблесть»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64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3" y="47921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3"/>
            <a:ext cx="5112568" cy="51355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kartinkin.net/uploads/posts/2022-12/1670571455_23-kartinkin-net-p-palatka-kartinka-dlya-detei-krasivo-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97" y="4200227"/>
            <a:ext cx="1164064" cy="10448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35480"/>
              </p:ext>
            </p:extLst>
          </p:nvPr>
        </p:nvGraphicFramePr>
        <p:xfrm>
          <a:off x="3959932" y="413927"/>
          <a:ext cx="4752528" cy="3291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6485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30.06.2025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«Азимут 2025»  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08.07.2025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«Азимут 2025»  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60163"/>
              </p:ext>
            </p:extLst>
          </p:nvPr>
        </p:nvGraphicFramePr>
        <p:xfrm>
          <a:off x="228515" y="188640"/>
          <a:ext cx="3461387" cy="475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1387">
                  <a:extLst>
                    <a:ext uri="{9D8B030D-6E8A-4147-A177-3AD203B41FA5}">
                      <a16:colId xmlns:a16="http://schemas.microsoft.com/office/drawing/2014/main" val="2311553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«Орлёнок» МАУ ДО города Ульяновска ДООЦ им. Деева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4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433409, Ульяновская область, Чердаклинский район, тер.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Чердаклинского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лесничества, квартал 8,13</a:t>
                      </a:r>
                    </a:p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432057, Ульяновская область,                    г. Ульяновск, Оренбургская ул.,  д. 41 б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8(8422)52-16-73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66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lagerdeeva@mail.ru</a:t>
                      </a:r>
                    </a:p>
                    <a:p>
                      <a:pPr lvl="0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//lagerdeeva.ru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https://vk.com/public209569872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9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ЛАГЕРЯ            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Абаимов Сергей Валентинович                                                  8-906-144-82-12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928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34" y="304274"/>
            <a:ext cx="1224135" cy="7253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 descr="image"/>
          <p:cNvPicPr>
            <a:picLocks noChangeAspect="1" noChangeArrowheads="1"/>
          </p:cNvPicPr>
          <p:nvPr/>
        </p:nvPicPr>
        <p:blipFill>
          <a:blip r:embed="rId6"/>
          <a:srcRect r="44032" b="-2380"/>
          <a:stretch>
            <a:fillRect/>
          </a:stretch>
        </p:blipFill>
        <p:spPr bwMode="auto">
          <a:xfrm>
            <a:off x="1019453" y="4489199"/>
            <a:ext cx="1700902" cy="2183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4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71731"/>
              </p:ext>
            </p:extLst>
          </p:nvPr>
        </p:nvGraphicFramePr>
        <p:xfrm>
          <a:off x="3959932" y="413929"/>
          <a:ext cx="4752528" cy="610620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559058347"/>
                    </a:ext>
                  </a:extLst>
                </a:gridCol>
              </a:tblGrid>
              <a:tr h="8141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 – 18.06.2025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86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«Поиск. Призвание. Профессия»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смена)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 – 11.07.2025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37 422,00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86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«Великий Волжский путь»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 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14.07.2025 – 23.07.2025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402671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«Содружество Орлят»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рофильная смена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26.07.2025 – 08.08.2025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45230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«Движение Первых»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рофильная смена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11.08.2025 – 31.08.2025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840271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летняя математическая школа»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рофильная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«Поиск. Призвание. Профессия»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смена)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24372"/>
              </p:ext>
            </p:extLst>
          </p:nvPr>
        </p:nvGraphicFramePr>
        <p:xfrm>
          <a:off x="221534" y="309634"/>
          <a:ext cx="3414362" cy="503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4362">
                  <a:extLst>
                    <a:ext uri="{9D8B030D-6E8A-4147-A177-3AD203B41FA5}">
                      <a16:colId xmlns:a16="http://schemas.microsoft.com/office/drawing/2014/main" val="2385393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29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 ДО «Детский оздоровительно – образовательный центр «Юность»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38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центра: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433526, Ульяновская область, Мелекесский район, с. Бригадировка, Курортное шоссе, д. 3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8(84235)2-28-23, 2-29-06, 89-648-595-697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9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unost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–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dd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//unost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73.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unost73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https://www.instagram.com/unost_dd/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16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Кондикова Татьяна Владимировна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8-960-374-95-34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59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060171"/>
                  </a:ext>
                </a:extLst>
              </a:tr>
            </a:tbl>
          </a:graphicData>
        </a:graphic>
      </p:graphicFrame>
      <p:pic>
        <p:nvPicPr>
          <p:cNvPr id="9" name="Picture 2" descr="http://unost73.ru/img-llinks/director1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93708" y="4869360"/>
            <a:ext cx="173079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4" y="309634"/>
            <a:ext cx="1080122" cy="1080121"/>
          </a:xfrm>
          <a:prstGeom prst="flowChartConnector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05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 clean white background with rainbow-colored squares scattered in a grid pattern, creating a modern and vibrant geometric desig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268760"/>
            <a:ext cx="820891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rgbClr val="000099"/>
              </a:solidFill>
            </a:endParaRPr>
          </a:p>
          <a:p>
            <a:pPr algn="ctr"/>
            <a:endParaRPr lang="ru-RU" sz="4400" b="1" dirty="0">
              <a:solidFill>
                <a:srgbClr val="000099"/>
              </a:solidFill>
            </a:endParaRPr>
          </a:p>
          <a:p>
            <a:pPr algn="ctr"/>
            <a:endParaRPr lang="ru-RU" sz="4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ЗА ПРЕДЕЛАМИ                           УЛЬЯНОВСКОЙ ОБЛАСТИ </a:t>
            </a: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39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19672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80240"/>
              </p:ext>
            </p:extLst>
          </p:nvPr>
        </p:nvGraphicFramePr>
        <p:xfrm>
          <a:off x="3959932" y="413927"/>
          <a:ext cx="4752528" cy="1645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6485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08.08.2025 – 25.08.2025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79 295,00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руб.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 за счёт родителей:                ж/д транспорт из города Ульяновска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«Будущие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лидеры»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лингвистическая смена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3153141" y="1456644"/>
            <a:ext cx="2808312" cy="53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12997"/>
              </p:ext>
            </p:extLst>
          </p:nvPr>
        </p:nvGraphicFramePr>
        <p:xfrm>
          <a:off x="260039" y="309634"/>
          <a:ext cx="3519873" cy="496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9873">
                  <a:extLst>
                    <a:ext uri="{9D8B030D-6E8A-4147-A177-3AD203B41FA5}">
                      <a16:colId xmlns:a16="http://schemas.microsoft.com/office/drawing/2014/main" val="906030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8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Международный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языковой лагерь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3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353461, г.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Геленджик,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Красногвардейская ул., 89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432071, г. Ульяновск, Орлова ул., 41,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успешного развития «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8(902)126-94-41,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(8422)44-47-70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88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bright.orlova@gmail.com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http://bright-camp.ru/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https://vk.com/bright_school73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6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Афанасьева Елена Владимировна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8(903)338-78-00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2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974523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4" y="4728948"/>
            <a:ext cx="1898807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513"/>
            <a:ext cx="2563200" cy="10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33265"/>
            <a:ext cx="5112568" cy="6320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11526"/>
              </p:ext>
            </p:extLst>
          </p:nvPr>
        </p:nvGraphicFramePr>
        <p:xfrm>
          <a:off x="3959932" y="309634"/>
          <a:ext cx="4752528" cy="608529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693007150"/>
                    </a:ext>
                  </a:extLst>
                </a:gridCol>
              </a:tblGrid>
              <a:tr h="5270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03.06.2025 – 16.06.2025</a:t>
                      </a: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 лет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0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       по государственному заданию</a:t>
                      </a:r>
                      <a:endParaRPr lang="ru-RU" sz="10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968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Первых»                                                   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смена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51765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20.06.2025 – 29.06.2025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16 725,40 руб.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8 900,64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76110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 медиа»                                                                                                    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                                                                                                       (профессиональные навыки: журналиста, актёра,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оператора, </a:t>
                      </a:r>
                      <a:r>
                        <a:rPr lang="ru-RU" sz="10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блогера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знакомство с 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медиасферой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52309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03.07.2025 – 23.07.2025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35 123,34 руб.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42536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ритме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лета»                                                                                                      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                                                                                                                      (изучение традиций народов Поволжья:                                                                              культура, экология, творчество, спорт)</a:t>
                      </a:r>
                      <a:endParaRPr lang="ru-RU" sz="10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56956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27.07.2025 – 05.08.2025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0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                    по государственному заданию</a:t>
                      </a:r>
                      <a:endParaRPr lang="ru-RU" sz="10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761107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«Юный спасатель»                                                                                             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                                                                                                                     (пожарное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мастерство, оказание первой медицинской помощи, спортивное ориентирование, досуговые и </a:t>
                      </a:r>
                      <a:r>
                        <a:rPr lang="ru-RU" sz="10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спортивные мероприятия)</a:t>
                      </a:r>
                      <a:endParaRPr lang="ru-RU" sz="10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52309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35 123,34 руб.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50447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«Точка взлёта. Думай. Мечтай. Достигай»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(направлена на развитие у детей «гибких» навыков путём включения детей и подростков в сюжетно – ролевую игру)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70359"/>
              </p:ext>
            </p:extLst>
          </p:nvPr>
        </p:nvGraphicFramePr>
        <p:xfrm>
          <a:off x="216261" y="309634"/>
          <a:ext cx="3419635" cy="480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9635">
                  <a:extLst>
                    <a:ext uri="{9D8B030D-6E8A-4147-A177-3AD203B41FA5}">
                      <a16:colId xmlns:a16="http://schemas.microsoft.com/office/drawing/2014/main" val="2397683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64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 «Светлячок»                                                ОГБУ ДО ДООЦ «Светлячок»        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07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центра: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8 -991-462-04 -99, 8-991-462-04-96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область, г. Ульяновск, Нариманова пр-т, д. 13, к. 237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6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svetlyachok.14@mail.ru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светлячок-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ульяновск.рф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//vk.com/svetlyachok_73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061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Косаев Николай Викторович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8 -991-462-04 -99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22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330187"/>
                  </a:ext>
                </a:extLst>
              </a:tr>
            </a:tbl>
          </a:graphicData>
        </a:graphic>
      </p:graphicFrame>
      <p:pic>
        <p:nvPicPr>
          <p:cNvPr id="9" name="Picture 41" descr="Светляч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9603" y="309634"/>
            <a:ext cx="1192950" cy="114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4" y="4581128"/>
            <a:ext cx="1694167" cy="208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3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95364" y="188640"/>
            <a:ext cx="5112568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68966"/>
              </p:ext>
            </p:extLst>
          </p:nvPr>
        </p:nvGraphicFramePr>
        <p:xfrm>
          <a:off x="271100" y="142291"/>
          <a:ext cx="3395700" cy="494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5700">
                  <a:extLst>
                    <a:ext uri="{9D8B030D-6E8A-4147-A177-3AD203B41FA5}">
                      <a16:colId xmlns:a16="http://schemas.microsoft.com/office/drawing/2014/main" val="1171636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2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«Спортивно – оздоровительный лагерь «СОКОЛ» ОГАУ                                                          «Управление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 – массовых мероприятий»              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6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433741, Ульяновская область,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с.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Акшуат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Красная ул., д. 31 А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8(960)372-06-94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45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sokol-sol60@mail.ru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//sokol73.taplink.ws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Медведская Марина Александровна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8-960-372-06-94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35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5248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5" y="4581128"/>
            <a:ext cx="1962261" cy="2039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C:\Users\Мамонова ЛА\Downloads\attachment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1" y="343711"/>
            <a:ext cx="1944215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18350"/>
              </p:ext>
            </p:extLst>
          </p:nvPr>
        </p:nvGraphicFramePr>
        <p:xfrm>
          <a:off x="3923928" y="352715"/>
          <a:ext cx="4871864" cy="484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35932">
                  <a:extLst>
                    <a:ext uri="{9D8B030D-6E8A-4147-A177-3AD203B41FA5}">
                      <a16:colId xmlns:a16="http://schemas.microsoft.com/office/drawing/2014/main" val="4174552531"/>
                    </a:ext>
                  </a:extLst>
                </a:gridCol>
                <a:gridCol w="2435932">
                  <a:extLst>
                    <a:ext uri="{9D8B030D-6E8A-4147-A177-3AD203B41FA5}">
                      <a16:colId xmlns:a16="http://schemas.microsoft.com/office/drawing/2014/main" val="504400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                   (смена для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037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                       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1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                        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32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                        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251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 не один, мы команда!»                                                              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endParaRPr lang="ru-RU" sz="12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13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46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35514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861575"/>
              </p:ext>
            </p:extLst>
          </p:nvPr>
        </p:nvGraphicFramePr>
        <p:xfrm>
          <a:off x="3959932" y="413927"/>
          <a:ext cx="4752528" cy="32731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1452684241"/>
                    </a:ext>
                  </a:extLst>
                </a:gridCol>
              </a:tblGrid>
              <a:tr h="9488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13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                            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56844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«Сбережём сердца героев»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94883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13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                            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692978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«Сбережём сердца героев»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04145"/>
              </p:ext>
            </p:extLst>
          </p:nvPr>
        </p:nvGraphicFramePr>
        <p:xfrm>
          <a:off x="219608" y="692696"/>
          <a:ext cx="3416288" cy="405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288">
                  <a:extLst>
                    <a:ext uri="{9D8B030D-6E8A-4147-A177-3AD203B41FA5}">
                      <a16:colId xmlns:a16="http://schemas.microsoft.com/office/drawing/2014/main" val="111831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0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«Доверие» ОГКУ «Центр ППМС «Доверие»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3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433140, Ульяновская область, Майнский район,  село Тагай,  Интернатская ул.,  д. 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8(84244)3-74-85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18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koushtag@mail.ru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//doverie73.ucoz.net./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556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Беспалова Татьяна Алексеевна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8(84244)3-74-85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36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1919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5347" y="283873"/>
            <a:ext cx="1374366" cy="100811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786" y="4581128"/>
            <a:ext cx="2535932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8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4805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48327"/>
              </p:ext>
            </p:extLst>
          </p:nvPr>
        </p:nvGraphicFramePr>
        <p:xfrm>
          <a:off x="3959932" y="413929"/>
          <a:ext cx="4752528" cy="455105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1341522784"/>
                    </a:ext>
                  </a:extLst>
                </a:gridCol>
              </a:tblGrid>
              <a:tr h="8019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02.06.2025 – 22.06.2025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15 лет</a:t>
                      </a:r>
                    </a:p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62371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«Маленькие герои Большой войны»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8019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25.06.2025 –15.07.2025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62371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«Маленькие герои Большой войны»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8019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18.07.2025 – 07.08.2025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80201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«Маленькие герои Большой войны»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93505"/>
              </p:ext>
            </p:extLst>
          </p:nvPr>
        </p:nvGraphicFramePr>
        <p:xfrm>
          <a:off x="187980" y="110344"/>
          <a:ext cx="3492388" cy="498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216202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2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                                ОГБОУ «Центр ППМС «Центр патологии речи»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3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433507, Ульяновская область,                      г.  Димитровград, Театральная ул., д. 5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3-92-59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337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kou2pat@mail.ru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//logocentrdd.ru</a:t>
                      </a:r>
                      <a:endParaRPr lang="ru-RU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club89969785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18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Колесникова Елена Анатольевна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8-927-634-24-48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3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009962"/>
                  </a:ext>
                </a:extLst>
              </a:tr>
            </a:tbl>
          </a:graphicData>
        </a:graphic>
      </p:graphicFrame>
      <p:pic>
        <p:nvPicPr>
          <p:cNvPr id="12" name="Рисунок 4" descr="директор Колесникова Е"/>
          <p:cNvPicPr>
            <a:picLocks noChangeAspect="1" noChangeArrowheads="1"/>
          </p:cNvPicPr>
          <p:nvPr/>
        </p:nvPicPr>
        <p:blipFill rotWithShape="1">
          <a:blip r:embed="rId3" cstate="print"/>
          <a:srcRect l="7143" t="2604" b="422"/>
          <a:stretch/>
        </p:blipFill>
        <p:spPr bwMode="auto">
          <a:xfrm>
            <a:off x="1257071" y="4675937"/>
            <a:ext cx="1440000" cy="1913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34" descr="Ц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4701" y="309634"/>
            <a:ext cx="1244739" cy="10490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217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16632"/>
            <a:ext cx="5112568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90050"/>
              </p:ext>
            </p:extLst>
          </p:nvPr>
        </p:nvGraphicFramePr>
        <p:xfrm>
          <a:off x="3959932" y="188640"/>
          <a:ext cx="4752528" cy="6400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70143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30.05.2025 – 19.06.2025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–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«Три Богатыря – храним традиции, строим будущее!»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</a:p>
                    <a:p>
                      <a:pPr algn="ctr"/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81316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23.06.2025 – 13.07.2025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 руб. – стандарт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51 000,00 руб. –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«Малая Родина – большая любовь»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Православная смена: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детей,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посещающих воскресную школу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16.07.2025 – 05.08.2025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«Три Богатыря – храним традиции, строим будущее!»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«Будущие лидеры» - Центр успешного развития «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Брайт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английская смена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08.08.2025 – 28.08.2025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 руб.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«Три Богатыря – храним традиции, строим будущее!»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90720" y="188640"/>
          <a:ext cx="3499182" cy="4655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9182">
                  <a:extLst>
                    <a:ext uri="{9D8B030D-6E8A-4147-A177-3AD203B41FA5}">
                      <a16:colId xmlns:a16="http://schemas.microsoft.com/office/drawing/2014/main" val="4139652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5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санаторно – оздоровительный лагерь «Итиль» АО «Санаторий «Итиль»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65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432010, Ульяновская область,                    г. Ульяновск, Оренбургская ул.,  д. 1                            </a:t>
                      </a: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8(8422)27-83-90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77861"/>
                  </a:ext>
                </a:extLst>
              </a:tr>
              <a:tr h="650385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buhitil@mail.ru</a:t>
                      </a:r>
                      <a:endParaRPr lang="ru-RU" alt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itilsanatorium.ru</a:t>
                      </a:r>
                      <a:endParaRPr lang="ru-RU" alt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itilsanatorium73</a:t>
                      </a:r>
                      <a:endParaRPr lang="ru-RU" alt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12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Гочиева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Эльвира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Гурбанмагамаевна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8-917-604-25-41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05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810409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83BAE0-FB55-4E10-9FEC-2ED116E1F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26875"/>
            <a:ext cx="1152128" cy="114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1" y="4437654"/>
            <a:ext cx="1958821" cy="21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3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1"/>
            <a:ext cx="5112568" cy="38884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88673"/>
              </p:ext>
            </p:extLst>
          </p:nvPr>
        </p:nvGraphicFramePr>
        <p:xfrm>
          <a:off x="3959932" y="400237"/>
          <a:ext cx="4752528" cy="349052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3579022238"/>
                    </a:ext>
                  </a:extLst>
                </a:gridCol>
              </a:tblGrid>
              <a:tr h="7650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01.07.2025 – 21.07.2025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12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42 609,00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 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76505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«Голос нового поколения»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направлена на развитие у детей навыков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экологичного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общения, умения разрешать конфликтные ситуации                         с помощью диалога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76505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24.07.2025 – 13.08.2025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42 609,00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 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102164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«Голос нового поколения»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направлена на развитие у детей навыков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экологичного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общения, умения разрешать конфликтные ситуации                         с помощью диалога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78990"/>
              </p:ext>
            </p:extLst>
          </p:nvPr>
        </p:nvGraphicFramePr>
        <p:xfrm>
          <a:off x="189502" y="286043"/>
          <a:ext cx="3500400" cy="494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400">
                  <a:extLst>
                    <a:ext uri="{9D8B030D-6E8A-4147-A177-3AD203B41FA5}">
                      <a16:colId xmlns:a16="http://schemas.microsoft.com/office/drawing/2014/main" val="3314773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                        «Сосновый бор» ОГАУСО                                         «Социально – реабилитационный центр «Сосновый бор» в р.п. Вешкайма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21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433100, Ульяновская область, Вешкаймский район, р.п. Вешкайма,                   Солнечная ул., д. 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/факс: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)2-22-46, 2-12-81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8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gurcvesh@yandex.ru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ogauso-sosnovyibor.ru/</a:t>
                      </a:r>
                      <a:endParaRPr lang="ru-RU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group566804150356680415035438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5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Михеева Елизавета Александровна 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8-903-337-38-47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07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74909"/>
                  </a:ext>
                </a:extLst>
              </a:tr>
            </a:tbl>
          </a:graphicData>
        </a:graphic>
      </p:graphicFrame>
      <p:pic>
        <p:nvPicPr>
          <p:cNvPr id="12" name="Рисунок 11" descr="C:\Users\Мамонова ЛА\Downloads\изображение_viber_2022-12-14_11-25-47-032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7594" y="4905163"/>
            <a:ext cx="1944217" cy="158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82" y="188640"/>
            <a:ext cx="1010053" cy="10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5552</TotalTime>
  <Words>6776</Words>
  <Application>Microsoft Office PowerPoint</Application>
  <PresentationFormat>Экран (4:3)</PresentationFormat>
  <Paragraphs>1119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Microsoft YaHei</vt:lpstr>
      <vt:lpstr>Arial</vt:lpstr>
      <vt:lpstr>Calibri</vt:lpstr>
      <vt:lpstr>Calibri Light</vt:lpstr>
      <vt:lpstr>等线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kjdfkjhj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user</dc:creator>
  <cp:lastModifiedBy>User</cp:lastModifiedBy>
  <cp:revision>884</cp:revision>
  <cp:lastPrinted>2024-04-27T07:59:18Z</cp:lastPrinted>
  <dcterms:created xsi:type="dcterms:W3CDTF">2021-01-29T05:46:49Z</dcterms:created>
  <dcterms:modified xsi:type="dcterms:W3CDTF">2025-01-14T10:14:15Z</dcterms:modified>
</cp:coreProperties>
</file>